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D5DA088-BEA3-46F8-B383-EBACF651AAC7}">
  <a:tblStyle styleId="{4D5DA088-BEA3-46F8-B383-EBACF651AAC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9EFF7"/>
          </a:solidFill>
        </a:fill>
      </a:tcStyle>
    </a:wholeTbl>
    <a:band1H>
      <a:tcStyle>
        <a:fill>
          <a:solidFill>
            <a:srgbClr val="D0DEEF"/>
          </a:solidFill>
        </a:fill>
      </a:tcStyle>
    </a:band1H>
    <a:band1V>
      <a:tcStyle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标题幻灯片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标题和竖排文字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竖排标题与文本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标题和内容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节标题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两栏内容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比较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仅标题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空白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内容与标题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图片与标题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Relationship Id="rId4" Type="http://schemas.openxmlformats.org/officeDocument/2006/relationships/image" Target="../media/image02.jpg"/><Relationship Id="rId5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Relationship Id="rId4" Type="http://schemas.openxmlformats.org/officeDocument/2006/relationships/image" Target="../media/image05.jp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740833" y="538162"/>
            <a:ext cx="1071033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Stand-Alone Solar PV Generation System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524000" y="3602037"/>
            <a:ext cx="9144000" cy="215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Advisor and client: Venktaramana Ajjarapu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Members: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Dylan Hird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Jeremy Helgeson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Xiangpeng Yang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Team’s Work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outline of project (had most of the components purchased)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had little access to the previous team’s designs and simulations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increased the safety of their original design by purchasing better connector for the wires.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 reached our current design?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built off the original design by the previous group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Wanted higher efficiency from the system so we decided to purchase an inverter with a lower rating.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610" y="2883549"/>
            <a:ext cx="5127464" cy="376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Risks &amp; Mitigation 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may be exposed to system components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of reduction in electricity generation because of weather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Plan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test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method: Meters and sensors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Software: LabVIEW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measurement table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</a:p>
        </p:txBody>
      </p:sp>
      <p:graphicFrame>
        <p:nvGraphicFramePr>
          <p:cNvPr id="176" name="Shape 176"/>
          <p:cNvGraphicFramePr/>
          <p:nvPr/>
        </p:nvGraphicFramePr>
        <p:xfrm>
          <a:off x="2032000" y="36853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{4D5DA088-BEA3-46F8-B383-EBACF651AAC7}</a:tableStyleId>
              </a:tblPr>
              <a:tblGrid>
                <a:gridCol w="2530475"/>
                <a:gridCol w="1533525"/>
                <a:gridCol w="1343025"/>
                <a:gridCol w="1504950"/>
                <a:gridCol w="12160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Solar Panel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Battery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Inverter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Load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Battery Discharging case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Only Solar Case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Only Battery Case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 sz="1800"/>
                        <a:t>No Load Case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" sz="1800"/>
                        <a:t>○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562" y="931525"/>
            <a:ext cx="8004874" cy="499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Image</a:t>
            </a:r>
          </a:p>
        </p:txBody>
      </p:sp>
      <p:pic>
        <p:nvPicPr>
          <p:cNvPr id="188" name="Shape 1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7198" y="1571625"/>
            <a:ext cx="8177603" cy="471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Simulation testing</a:t>
            </a: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45610"/>
          <a:stretch/>
        </p:blipFill>
        <p:spPr>
          <a:xfrm>
            <a:off x="5975099" y="2979525"/>
            <a:ext cx="5378699" cy="373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54128" l="0" r="0" t="0"/>
          <a:stretch/>
        </p:blipFill>
        <p:spPr>
          <a:xfrm>
            <a:off x="838200" y="3109874"/>
            <a:ext cx="5378699" cy="31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1339250" y="1662825"/>
            <a:ext cx="98061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Used low irradiance, high temperature, high load to show how the system works</a:t>
            </a:r>
          </a:p>
          <a:p>
            <a:pPr indent="-368300" lvl="0" marL="457200">
              <a:spcBef>
                <a:spcPts val="0"/>
              </a:spcBef>
              <a:buSzPct val="100000"/>
              <a:buChar char="●"/>
            </a:pPr>
            <a:r>
              <a:rPr lang="en" sz="2200"/>
              <a:t>We then went through and simulated physical tests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extension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group has designed a lab document based on the solar PV system that can be used for ISU course in the future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Uses matlab/simulink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Step by step documentation to reproduce system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/>
              <a:t>Assumes that the user has taken or is enrolled in EE452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3542762" y="1970466"/>
            <a:ext cx="4918655" cy="43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2937455" y="2215165"/>
            <a:ext cx="5781540" cy="824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ctr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Concept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solar generation to provide for 400 W load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 lab document based on solar generation system for future students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Operate under variety of weather conditions</a:t>
            </a:r>
          </a:p>
          <a:p>
            <a:pPr indent="-228600" lvl="0" marL="228600" marR="0" rtl="0" algn="l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Self-reliant, off-grid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Sunlight strikes the cell to raise the energy level of electrons in semiconductor material (such as silicon) and free them from their atomic shell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metal grid on the surface collects electrons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8963" y="2891940"/>
            <a:ext cx="5934074" cy="351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Diagram</a:t>
            </a:r>
          </a:p>
        </p:txBody>
      </p:sp>
      <p:pic>
        <p:nvPicPr>
          <p:cNvPr id="108" name="Shape 10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240" y="1690688"/>
            <a:ext cx="8063519" cy="345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Design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solar panels connected in series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via solar combiner to MPPT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12V batteries connected in series that sets load voltage level at 24 Vdc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to MPPT by wires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740151"/>
            <a:ext cx="3209925" cy="240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5233" y="3740151"/>
            <a:ext cx="1839912" cy="2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18550" y="3740151"/>
            <a:ext cx="2635249" cy="197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134246" y="5500469"/>
            <a:ext cx="8437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panels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7505734" y="5530632"/>
            <a:ext cx="111991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combiner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9476217" y="5796519"/>
            <a:ext cx="11199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Batteries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Design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38200" y="1690688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600W rated inverter converts current from DC to AC and supplies to load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to load terminals by wires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MPPT makes the system run at its maximum power point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variable AC load </a:t>
            </a:r>
            <a:r>
              <a:rPr lang="en" sz="2400"/>
              <a:t>connected</a:t>
            </a: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end of the system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3702376"/>
            <a:ext cx="2595562" cy="194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248757" y="4000446"/>
            <a:ext cx="2384554" cy="178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3089" y="3702376"/>
            <a:ext cx="3250711" cy="20614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1670313" y="5728141"/>
            <a:ext cx="931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MPPT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516975" y="5358808"/>
            <a:ext cx="931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Inverter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9262777" y="5842762"/>
            <a:ext cx="9313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 load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Sketch</a:t>
            </a:r>
          </a:p>
        </p:txBody>
      </p:sp>
      <p:pic>
        <p:nvPicPr>
          <p:cNvPr id="138" name="Shape 1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2193" y="1414462"/>
            <a:ext cx="7487611" cy="476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Design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838200" y="1690688"/>
            <a:ext cx="10515599" cy="4914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17484" lvl="0" marL="60958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Generation</a:t>
            </a:r>
          </a:p>
          <a:p>
            <a:pPr indent="-317469" lvl="1" marL="121916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x Kyocera Model KD135GX-LPU in Series (35.4V, 7.63A: 270W) </a:t>
            </a:r>
          </a:p>
          <a:p>
            <a:pPr indent="-317469" lvl="1" marL="121917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Morningstar SS-MPPT-15L 15 Amp Maximum</a:t>
            </a:r>
          </a:p>
          <a:p>
            <a:pPr indent="-317484" lvl="0" marL="60958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Battery </a:t>
            </a:r>
          </a:p>
          <a:p>
            <a:pPr indent="-317469" lvl="1" marL="121917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UB12900  batteries in series 12V/90Ah</a:t>
            </a:r>
          </a:p>
          <a:p>
            <a:pPr indent="-317484" lvl="0" marL="60958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Inverter</a:t>
            </a:r>
          </a:p>
          <a:p>
            <a:pPr indent="-317469" lvl="1" marL="121917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Samlex PST-600-24,  rated for 600W</a:t>
            </a:r>
          </a:p>
          <a:p>
            <a:pPr indent="-457201" lvl="0" marL="74930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</a:t>
            </a:r>
          </a:p>
          <a:p>
            <a:pPr indent="-317469" lvl="1" marL="121917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523"/>
              <a:buFont typeface="Arial"/>
              <a:buChar char="•"/>
            </a:pPr>
            <a:r>
              <a:rPr b="0" i="0" lang="en" sz="20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4 100W light bulbs in series and switches allow for easy and convenient testing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3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Cost</a:t>
            </a:r>
          </a:p>
        </p:txBody>
      </p:sp>
      <p:graphicFrame>
        <p:nvGraphicFramePr>
          <p:cNvPr id="150" name="Shape 150"/>
          <p:cNvGraphicFramePr/>
          <p:nvPr/>
        </p:nvGraphicFramePr>
        <p:xfrm>
          <a:off x="838200" y="1825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{4D5DA088-BEA3-46F8-B383-EBACF651AAC7}</a:tableStyleId>
              </a:tblPr>
              <a:tblGrid>
                <a:gridCol w="2103125"/>
                <a:gridCol w="2103125"/>
                <a:gridCol w="2103125"/>
                <a:gridCol w="2103125"/>
                <a:gridCol w="2103125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Size/model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$/unit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Total($)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Inverter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24V 600W/Samlex PST-600-24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220.82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220.82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Battery 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12V/UB12900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324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Fan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RDH1232B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0.99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MPPT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Solar controller ss-mppt-15l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195.87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195.87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Solar panel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59.1''x26.3''x1.8''/KD135GX-LPU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276.38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552.76</a:t>
                      </a: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</a:p>
                  </a:txBody>
                  <a:tcPr marT="9525" marB="0" marR="9525" marL="95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0" i="0" lang="en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1294.44</a:t>
                      </a: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